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8" r:id="rId4"/>
    <p:sldId id="260" r:id="rId5"/>
    <p:sldId id="261" r:id="rId6"/>
    <p:sldId id="264" r:id="rId7"/>
    <p:sldId id="262" r:id="rId8"/>
    <p:sldId id="271" r:id="rId9"/>
    <p:sldId id="272" r:id="rId10"/>
    <p:sldId id="273" r:id="rId11"/>
    <p:sldId id="266" r:id="rId12"/>
    <p:sldId id="274" r:id="rId13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492" autoAdjust="0"/>
  </p:normalViewPr>
  <p:slideViewPr>
    <p:cSldViewPr snapToGrid="0">
      <p:cViewPr>
        <p:scale>
          <a:sx n="78" d="100"/>
          <a:sy n="78" d="100"/>
        </p:scale>
        <p:origin x="80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jpeg>
</file>

<file path=ppt/media/image3.svg>
</file>

<file path=ppt/media/image30.png>
</file>

<file path=ppt/media/image31.jpeg>
</file>

<file path=ppt/media/image32.png>
</file>

<file path=ppt/media/image33.png>
</file>

<file path=ppt/media/image34.svg>
</file>

<file path=ppt/media/image35.png>
</file>

<file path=ppt/media/image36.png>
</file>

<file path=ppt/media/image37.svg>
</file>

<file path=ppt/media/image38.png>
</file>

<file path=ppt/media/image39.png>
</file>

<file path=ppt/media/image4.svg>
</file>

<file path=ppt/media/image40.png>
</file>

<file path=ppt/media/image41.png>
</file>

<file path=ppt/media/image42.svg>
</file>

<file path=ppt/media/image43.png>
</file>

<file path=ppt/media/image44.png>
</file>

<file path=ppt/media/image45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2ACEE-0FC9-71F0-6B90-A86FB4B7B2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43BFA2-7EDA-677E-7DFA-B472B7D334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C6E75-343A-F452-8050-2B6016BF3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291AE-318B-48F8-A2E2-A5BBB869053E}" type="datetimeFigureOut">
              <a:rPr lang="LID4096" smtClean="0"/>
              <a:t>02/07/2026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D83284-9D25-099A-72DF-96E59C947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76ABBE-FEE9-1374-598B-9E6D536B7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744D7-EE45-400F-8475-5134F7FAB6A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075185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14234-340F-4826-DDBD-53B0FE932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DAF9CF-C34D-25EF-B74F-81232C791E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CEC892-48E0-FB85-B0BD-8454DC21A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291AE-318B-48F8-A2E2-A5BBB869053E}" type="datetimeFigureOut">
              <a:rPr lang="LID4096" smtClean="0"/>
              <a:t>02/07/2026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765C57-15EE-BBE5-5C1B-C8D74EC81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5EF98-AD53-14C9-339E-431194D0D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744D7-EE45-400F-8475-5134F7FAB6A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622985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C7E9AE-23D9-DFF2-54EF-877B2ABBC4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D7210D-2BD2-C47B-B9E4-0C27F3BBBB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049548-1388-84B0-8D2A-6F73A2BB2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291AE-318B-48F8-A2E2-A5BBB869053E}" type="datetimeFigureOut">
              <a:rPr lang="LID4096" smtClean="0"/>
              <a:t>02/07/2026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FB7A05-1B4E-D03B-DC8A-0C11FD774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C5DC93-55EA-4F8A-9FE9-529797D6F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744D7-EE45-400F-8475-5134F7FAB6A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871150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3E744-4C3A-849E-7F1B-99FD37194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11D96-4A65-821E-D5E5-F74C28883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C6921-84FD-26AC-B287-32E6E83AA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291AE-318B-48F8-A2E2-A5BBB869053E}" type="datetimeFigureOut">
              <a:rPr lang="LID4096" smtClean="0"/>
              <a:t>02/07/2026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3D34AC-2DE5-5AAC-9C55-660137B66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BC52B-3BD7-0CBA-1490-BBFF75E5B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744D7-EE45-400F-8475-5134F7FAB6A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57882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2A960-BFF3-3C26-FC0F-88E792E27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91086E-8F04-A89B-8C72-7B1762DC4C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D5145A-6DDD-94C5-161F-1F09F7071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291AE-318B-48F8-A2E2-A5BBB869053E}" type="datetimeFigureOut">
              <a:rPr lang="LID4096" smtClean="0"/>
              <a:t>02/07/2026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90045A-E0E1-7B62-429C-AD36B2DA4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25F389-6C34-E561-2F47-C17D77A9F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744D7-EE45-400F-8475-5134F7FAB6A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07490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3A28F-7CD8-19D6-2797-65BAC1EA3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C5EF1-1724-4C4C-C32C-599919D49C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767ADE-737F-C50D-E868-B9B7936010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1A9EDA-AF9A-A187-499E-9933AE65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291AE-318B-48F8-A2E2-A5BBB869053E}" type="datetimeFigureOut">
              <a:rPr lang="LID4096" smtClean="0"/>
              <a:t>02/07/2026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C8353D-315E-5667-2C40-271DA400C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9F9EF1-B57F-41D2-2E9C-3D63332B8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744D7-EE45-400F-8475-5134F7FAB6A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08817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847EB-780D-417A-08E2-4175CC5F9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465131-1374-0C0D-B4FC-5D91D6DE98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BF647A-E883-23B2-A788-6DE2AFCD1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A23799-0F65-BC34-87B6-18E1FC81A5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DF9B8D-F6CC-18BF-3C1A-00FF7CCC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7CC3FF-A3E3-B75A-C4D9-129BC6442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291AE-318B-48F8-A2E2-A5BBB869053E}" type="datetimeFigureOut">
              <a:rPr lang="LID4096" smtClean="0"/>
              <a:t>02/07/2026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94A9BF-3F35-1AFF-15DB-C7096E530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36E391-D7ED-030B-4DCE-3F78BDA98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744D7-EE45-400F-8475-5134F7FAB6A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867252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6B8DF-BBEA-ACDE-46F0-1565F4A02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BD8697-84B3-B453-1141-CBD8B711C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291AE-318B-48F8-A2E2-A5BBB869053E}" type="datetimeFigureOut">
              <a:rPr lang="LID4096" smtClean="0"/>
              <a:t>02/07/2026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119A08-E3BB-343B-CC50-03A319D32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4F1C2F-9DE7-8927-906D-57A9E5F3D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744D7-EE45-400F-8475-5134F7FAB6A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293706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5CF2FD-2D77-E2DF-68C5-CEAE64314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291AE-318B-48F8-A2E2-A5BBB869053E}" type="datetimeFigureOut">
              <a:rPr lang="LID4096" smtClean="0"/>
              <a:t>02/07/2026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D69A76-DD69-4C75-96A9-FC963F3E6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364E8B-A1D0-8C6D-61BC-4CAD982AA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744D7-EE45-400F-8475-5134F7FAB6A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659884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5B3D5-3F3C-4ECD-9E69-9061A93C4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E5307-623A-4666-2908-E8DF48DDAD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734ACD-2894-AA39-F117-10BC42F005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D39406-1F6F-9C50-B22C-9AE561E90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291AE-318B-48F8-A2E2-A5BBB869053E}" type="datetimeFigureOut">
              <a:rPr lang="LID4096" smtClean="0"/>
              <a:t>02/07/2026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CBA8A3-EF9C-E6EB-82A1-81AD6E9AD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968A1B-82EA-551D-9F3E-BF0F1BF4A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744D7-EE45-400F-8475-5134F7FAB6A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203335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D7C35-5BD2-E442-C15B-8DCD4E86F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760ED2-2508-6E32-FAD8-9C2ED27223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C5D7CE-735D-A7E6-D1A9-026F16E7A4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3EA45D-EEF9-B39F-2D68-1725BAD87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291AE-318B-48F8-A2E2-A5BBB869053E}" type="datetimeFigureOut">
              <a:rPr lang="LID4096" smtClean="0"/>
              <a:t>02/07/2026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C1ECC1-B78C-1FD2-F552-026EE1F60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6C0DE1-239A-934A-A65E-5898FA403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744D7-EE45-400F-8475-5134F7FAB6A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23677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D89691-D7BC-9355-E7D4-2A14BA0FF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8179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0BBBB7-6689-5D33-26A7-F695668BC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LID4096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385D35-6C8B-555A-3070-2F91AA0AE1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High Tower Text" panose="02040502050506030303" pitchFamily="18" charset="0"/>
              </a:defRPr>
            </a:lvl1pPr>
          </a:lstStyle>
          <a:p>
            <a:fld id="{304291AE-318B-48F8-A2E2-A5BBB869053E}" type="datetimeFigureOut">
              <a:rPr lang="LID4096" smtClean="0"/>
              <a:pPr/>
              <a:t>02/07/2026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4C476F-C0E4-0ADA-5CCA-1359E57FC9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High Tower Text" panose="02040502050506030303" pitchFamily="18" charset="0"/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0B508-E385-0CC7-1F1E-40AEF7D088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High Tower Text" panose="02040502050506030303" pitchFamily="18" charset="0"/>
              </a:defRPr>
            </a:lvl1pPr>
          </a:lstStyle>
          <a:p>
            <a:fld id="{FA4744D7-EE45-400F-8475-5134F7FAB6A0}" type="slidenum">
              <a:rPr lang="LID4096" smtClean="0"/>
              <a:pPr/>
              <a:t>‹#›</a:t>
            </a:fld>
            <a:endParaRPr lang="LID4096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42C1448-10E6-9611-0A11-528D37AEB7B5}"/>
              </a:ext>
            </a:extLst>
          </p:cNvPr>
          <p:cNvCxnSpPr/>
          <p:nvPr userDrawn="1"/>
        </p:nvCxnSpPr>
        <p:spPr>
          <a:xfrm>
            <a:off x="838200" y="1202635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7325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kern="1200">
          <a:solidFill>
            <a:schemeClr val="tx1"/>
          </a:solidFill>
          <a:latin typeface="High Tower Text" panose="020405020505060303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Tx/>
        <a:buBlip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</a:buBlip>
        <a:defRPr sz="2800" kern="1200">
          <a:solidFill>
            <a:schemeClr val="tx1"/>
          </a:solidFill>
          <a:latin typeface="High Tower Text" panose="02040502050506030303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igh Tower Text" panose="02040502050506030303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igh Tower Text" panose="02040502050506030303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igh Tower Text" panose="02040502050506030303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igh Tower Text" panose="020405020505060303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4.svg"/><Relationship Id="rId7" Type="http://schemas.openxmlformats.org/officeDocument/2006/relationships/image" Target="../media/image4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16.svg"/><Relationship Id="rId10" Type="http://schemas.openxmlformats.org/officeDocument/2006/relationships/image" Target="../media/image45.png"/><Relationship Id="rId4" Type="http://schemas.openxmlformats.org/officeDocument/2006/relationships/image" Target="../media/image5.png"/><Relationship Id="rId9" Type="http://schemas.openxmlformats.org/officeDocument/2006/relationships/image" Target="../media/image4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17.png"/><Relationship Id="rId18" Type="http://schemas.openxmlformats.org/officeDocument/2006/relationships/image" Target="../media/image22.png"/><Relationship Id="rId3" Type="http://schemas.openxmlformats.org/officeDocument/2006/relationships/image" Target="../media/image14.sv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21.png"/><Relationship Id="rId2" Type="http://schemas.openxmlformats.org/officeDocument/2006/relationships/image" Target="../media/image13.png"/><Relationship Id="rId16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1.png"/><Relationship Id="rId15" Type="http://schemas.openxmlformats.org/officeDocument/2006/relationships/image" Target="../media/image19.png"/><Relationship Id="rId10" Type="http://schemas.openxmlformats.org/officeDocument/2006/relationships/image" Target="../media/image8.svg"/><Relationship Id="rId4" Type="http://schemas.openxmlformats.org/officeDocument/2006/relationships/image" Target="../media/image15.jpeg"/><Relationship Id="rId9" Type="http://schemas.openxmlformats.org/officeDocument/2006/relationships/image" Target="../media/image7.png"/><Relationship Id="rId14" Type="http://schemas.openxmlformats.org/officeDocument/2006/relationships/image" Target="../media/image18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16.svg"/><Relationship Id="rId18" Type="http://schemas.openxmlformats.org/officeDocument/2006/relationships/image" Target="../media/image21.png"/><Relationship Id="rId3" Type="http://schemas.openxmlformats.org/officeDocument/2006/relationships/image" Target="../media/image4.svg"/><Relationship Id="rId7" Type="http://schemas.openxmlformats.org/officeDocument/2006/relationships/image" Target="../media/image10.svg"/><Relationship Id="rId12" Type="http://schemas.openxmlformats.org/officeDocument/2006/relationships/image" Target="../media/image5.png"/><Relationship Id="rId17" Type="http://schemas.openxmlformats.org/officeDocument/2006/relationships/image" Target="../media/image20.png"/><Relationship Id="rId2" Type="http://schemas.openxmlformats.org/officeDocument/2006/relationships/image" Target="../media/image1.png"/><Relationship Id="rId16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5" Type="http://schemas.openxmlformats.org/officeDocument/2006/relationships/image" Target="../media/image14.svg"/><Relationship Id="rId10" Type="http://schemas.openxmlformats.org/officeDocument/2006/relationships/image" Target="../media/image25.png"/><Relationship Id="rId19" Type="http://schemas.openxmlformats.org/officeDocument/2006/relationships/image" Target="../media/image22.png"/><Relationship Id="rId4" Type="http://schemas.openxmlformats.org/officeDocument/2006/relationships/image" Target="../media/image7.png"/><Relationship Id="rId9" Type="http://schemas.openxmlformats.org/officeDocument/2006/relationships/image" Target="../media/image24.svg"/><Relationship Id="rId1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4.svg"/><Relationship Id="rId7" Type="http://schemas.openxmlformats.org/officeDocument/2006/relationships/image" Target="../media/image10.svg"/><Relationship Id="rId12" Type="http://schemas.openxmlformats.org/officeDocument/2006/relationships/image" Target="../media/image3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30.png"/><Relationship Id="rId5" Type="http://schemas.openxmlformats.org/officeDocument/2006/relationships/image" Target="../media/image8.svg"/><Relationship Id="rId10" Type="http://schemas.openxmlformats.org/officeDocument/2006/relationships/image" Target="../media/image29.jpeg"/><Relationship Id="rId4" Type="http://schemas.openxmlformats.org/officeDocument/2006/relationships/image" Target="../media/image7.png"/><Relationship Id="rId9" Type="http://schemas.openxmlformats.org/officeDocument/2006/relationships/image" Target="../media/image2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18" Type="http://schemas.openxmlformats.org/officeDocument/2006/relationships/image" Target="../media/image37.svg"/><Relationship Id="rId3" Type="http://schemas.openxmlformats.org/officeDocument/2006/relationships/image" Target="../media/image16.sv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17" Type="http://schemas.openxmlformats.org/officeDocument/2006/relationships/image" Target="../media/image36.png"/><Relationship Id="rId2" Type="http://schemas.openxmlformats.org/officeDocument/2006/relationships/image" Target="../media/image5.png"/><Relationship Id="rId16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28.svg"/><Relationship Id="rId5" Type="http://schemas.openxmlformats.org/officeDocument/2006/relationships/image" Target="../media/image4.svg"/><Relationship Id="rId15" Type="http://schemas.openxmlformats.org/officeDocument/2006/relationships/image" Target="../media/image34.svg"/><Relationship Id="rId10" Type="http://schemas.openxmlformats.org/officeDocument/2006/relationships/image" Target="../media/image27.png"/><Relationship Id="rId4" Type="http://schemas.openxmlformats.org/officeDocument/2006/relationships/image" Target="../media/image1.png"/><Relationship Id="rId9" Type="http://schemas.openxmlformats.org/officeDocument/2006/relationships/image" Target="../media/image10.svg"/><Relationship Id="rId14" Type="http://schemas.openxmlformats.org/officeDocument/2006/relationships/image" Target="../media/image3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55D0A-4F28-38DC-34A7-E0EBFACDEC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63614" y="1122363"/>
            <a:ext cx="4903308" cy="2387600"/>
          </a:xfrm>
        </p:spPr>
        <p:txBody>
          <a:bodyPr/>
          <a:lstStyle/>
          <a:p>
            <a:r>
              <a:rPr lang="en-GB" dirty="0">
                <a:solidFill>
                  <a:schemeClr val="accent2">
                    <a:lumMod val="75000"/>
                  </a:schemeClr>
                </a:solidFill>
                <a:latin typeface="High Tower Text" panose="02040502050506030303" pitchFamily="18" charset="0"/>
              </a:rPr>
              <a:t>Lokal</a:t>
            </a:r>
            <a:r>
              <a:rPr lang="en-GB" dirty="0">
                <a:latin typeface="High Tower Text" panose="02040502050506030303" pitchFamily="18" charset="0"/>
              </a:rPr>
              <a:t>Schmaus</a:t>
            </a:r>
            <a:endParaRPr lang="LID4096" dirty="0">
              <a:latin typeface="High Tower Text" panose="02040502050506030303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2A65A-4749-42B6-E293-A5719EE50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5348" y="5138529"/>
            <a:ext cx="11761304" cy="1262270"/>
          </a:xfrm>
        </p:spPr>
        <p:txBody>
          <a:bodyPr>
            <a:normAutofit/>
          </a:bodyPr>
          <a:lstStyle/>
          <a:p>
            <a:r>
              <a:rPr lang="de-CH" sz="3600" noProof="0" dirty="0"/>
              <a:t>07.02.2026</a:t>
            </a:r>
          </a:p>
          <a:p>
            <a:r>
              <a:rPr lang="de-CH" sz="2800" noProof="0" dirty="0"/>
              <a:t>Anna, Madeleine, Fabian, Urs, Thomas</a:t>
            </a:r>
            <a:endParaRPr lang="de-CH" sz="3600" noProof="0" dirty="0"/>
          </a:p>
          <a:p>
            <a:endParaRPr lang="de-CH" sz="3600" noProof="0" dirty="0"/>
          </a:p>
        </p:txBody>
      </p:sp>
      <p:pic>
        <p:nvPicPr>
          <p:cNvPr id="12" name="Graphic 11" descr="Home1 with solid fill">
            <a:extLst>
              <a:ext uri="{FF2B5EF4-FFF2-40B4-BE49-F238E27FC236}">
                <a16:creationId xmlns:a16="http://schemas.microsoft.com/office/drawing/2014/main" id="{967488FC-BA51-B5FA-F448-F05658496C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72406" y="2431772"/>
            <a:ext cx="934280" cy="93428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B7FA608-9B9E-94FD-339F-68D3E93DFAF2}"/>
              </a:ext>
            </a:extLst>
          </p:cNvPr>
          <p:cNvSpPr/>
          <p:nvPr/>
        </p:nvSpPr>
        <p:spPr>
          <a:xfrm>
            <a:off x="248478" y="775252"/>
            <a:ext cx="11390244" cy="7156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827000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818E2-C3E3-3998-A7DA-902E7AB34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noProof="0" dirty="0">
                <a:solidFill>
                  <a:schemeClr val="accent2">
                    <a:lumMod val="75000"/>
                  </a:schemeClr>
                </a:solidFill>
              </a:rPr>
              <a:t>Publikum     </a:t>
            </a:r>
            <a:r>
              <a:rPr lang="de-CH" noProof="0" dirty="0"/>
              <a:t> Tagesaktuelle Übersicht</a:t>
            </a:r>
          </a:p>
        </p:txBody>
      </p:sp>
      <p:pic>
        <p:nvPicPr>
          <p:cNvPr id="4" name="Graphic 3" descr="Home1 with solid fill">
            <a:extLst>
              <a:ext uri="{FF2B5EF4-FFF2-40B4-BE49-F238E27FC236}">
                <a16:creationId xmlns:a16="http://schemas.microsoft.com/office/drawing/2014/main" id="{239D9C39-7682-6DFA-9921-D6FAE7F995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42393" y="271336"/>
            <a:ext cx="753556" cy="753556"/>
          </a:xfrm>
          <a:prstGeom prst="rect">
            <a:avLst/>
          </a:prstGeom>
        </p:spPr>
      </p:pic>
      <p:pic>
        <p:nvPicPr>
          <p:cNvPr id="5" name="Graphic 4" descr="Woman holding sign">
            <a:extLst>
              <a:ext uri="{FF2B5EF4-FFF2-40B4-BE49-F238E27FC236}">
                <a16:creationId xmlns:a16="http://schemas.microsoft.com/office/drawing/2014/main" id="{79D11561-F001-D241-B396-6C126EAC6C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8201" y="2096998"/>
            <a:ext cx="2042434" cy="3611259"/>
          </a:xfrm>
          <a:prstGeom prst="rect">
            <a:avLst/>
          </a:prstGeom>
        </p:spPr>
      </p:pic>
      <p:pic>
        <p:nvPicPr>
          <p:cNvPr id="11" name="Graphic 10" descr="Home1 with solid fill">
            <a:extLst>
              <a:ext uri="{FF2B5EF4-FFF2-40B4-BE49-F238E27FC236}">
                <a16:creationId xmlns:a16="http://schemas.microsoft.com/office/drawing/2014/main" id="{194461A3-188D-095C-5714-CA109C27C4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14586" y="2952926"/>
            <a:ext cx="871413" cy="87141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B27DF74-3C54-7747-4A62-D9B2497BC19B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5914" t="13629" b="36297"/>
          <a:stretch>
            <a:fillRect/>
          </a:stretch>
        </p:blipFill>
        <p:spPr>
          <a:xfrm>
            <a:off x="3398653" y="1487716"/>
            <a:ext cx="2720873" cy="351230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432620B-0982-7498-64BD-15CB2A2A47B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68" t="8494" r="11767" b="10409"/>
          <a:stretch>
            <a:fillRect/>
          </a:stretch>
        </p:blipFill>
        <p:spPr>
          <a:xfrm>
            <a:off x="6484786" y="1849992"/>
            <a:ext cx="1834967" cy="379031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F1CD6C4-5839-F5B4-133F-AC44846C76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85014" y="2490281"/>
            <a:ext cx="2668786" cy="357509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D2F067D-275D-A320-9493-958662FDD50E}"/>
              </a:ext>
            </a:extLst>
          </p:cNvPr>
          <p:cNvSpPr txBox="1"/>
          <p:nvPr/>
        </p:nvSpPr>
        <p:spPr>
          <a:xfrm>
            <a:off x="6923662" y="5708257"/>
            <a:ext cx="9572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2800" noProof="0" dirty="0">
                <a:latin typeface="High Tower Text" panose="02040502050506030303" pitchFamily="18" charset="0"/>
              </a:rPr>
              <a:t>App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979A28E-D6E0-165D-E0F1-DC21BFF5D366}"/>
              </a:ext>
            </a:extLst>
          </p:cNvPr>
          <p:cNvSpPr txBox="1"/>
          <p:nvPr/>
        </p:nvSpPr>
        <p:spPr>
          <a:xfrm>
            <a:off x="3752277" y="5060034"/>
            <a:ext cx="20136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2800" noProof="0" dirty="0">
                <a:latin typeface="High Tower Text" panose="02040502050506030303" pitchFamily="18" charset="0"/>
              </a:rPr>
              <a:t>Webseiten-</a:t>
            </a:r>
            <a:r>
              <a:rPr lang="de-CH" sz="2800" dirty="0">
                <a:latin typeface="High Tower Text" panose="02040502050506030303" pitchFamily="18" charset="0"/>
              </a:rPr>
              <a:t> Widget</a:t>
            </a:r>
            <a:endParaRPr lang="de-CH" sz="2800" noProof="0" dirty="0">
              <a:latin typeface="High Tower Text" panose="02040502050506030303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2229147-B90B-4CD3-401F-9D7FA6A6450F}"/>
              </a:ext>
            </a:extLst>
          </p:cNvPr>
          <p:cNvSpPr txBox="1"/>
          <p:nvPr/>
        </p:nvSpPr>
        <p:spPr>
          <a:xfrm>
            <a:off x="8932263" y="6139045"/>
            <a:ext cx="2196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2800" noProof="0" dirty="0">
                <a:latin typeface="High Tower Text" panose="02040502050506030303" pitchFamily="18" charset="0"/>
              </a:rPr>
              <a:t>Open Data</a:t>
            </a:r>
          </a:p>
        </p:txBody>
      </p:sp>
    </p:spTree>
    <p:extLst>
      <p:ext uri="{BB962C8B-B14F-4D97-AF65-F5344CB8AC3E}">
        <p14:creationId xmlns:p14="http://schemas.microsoft.com/office/powerpoint/2010/main" val="3278500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5254B-DE49-63F4-B0B7-17D751526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solidFill>
                  <a:schemeClr val="accent2">
                    <a:lumMod val="75000"/>
                  </a:schemeClr>
                </a:solidFill>
              </a:rPr>
              <a:t>Nächste Schritte     </a:t>
            </a:r>
            <a:r>
              <a:rPr lang="de-CH" dirty="0"/>
              <a:t> Auf Los geht's los!</a:t>
            </a:r>
            <a:endParaRPr lang="de-CH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DCA67-80B7-31FD-5118-7B14E77DB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0363" indent="-360363"/>
            <a:r>
              <a:rPr lang="de-CH" sz="3200" noProof="0" dirty="0">
                <a:solidFill>
                  <a:schemeClr val="accent2">
                    <a:lumMod val="75000"/>
                  </a:schemeClr>
                </a:solidFill>
              </a:rPr>
              <a:t>Feedback</a:t>
            </a:r>
            <a:r>
              <a:rPr lang="de-CH" sz="3200" noProof="0" dirty="0"/>
              <a:t> von regionalen Tourismus-Organisationen und Branchenverbänden einholen</a:t>
            </a:r>
          </a:p>
          <a:p>
            <a:pPr marL="360363" indent="-360363"/>
            <a:r>
              <a:rPr lang="de-CH" sz="3200" noProof="0" dirty="0">
                <a:solidFill>
                  <a:schemeClr val="accent2">
                    <a:lumMod val="75000"/>
                  </a:schemeClr>
                </a:solidFill>
              </a:rPr>
              <a:t>Projekt</a:t>
            </a:r>
            <a:r>
              <a:rPr lang="de-CH" sz="3200" noProof="0" dirty="0"/>
              <a:t> aufsetzen (Trägerschaft, Timeline, langfristige Planung)</a:t>
            </a:r>
          </a:p>
          <a:p>
            <a:pPr marL="360363" indent="-360363"/>
            <a:r>
              <a:rPr lang="de-CH" sz="3200" noProof="0" dirty="0">
                <a:solidFill>
                  <a:schemeClr val="accent2">
                    <a:lumMod val="75000"/>
                  </a:schemeClr>
                </a:solidFill>
              </a:rPr>
              <a:t>Anschubfinanzierung</a:t>
            </a:r>
            <a:r>
              <a:rPr lang="de-CH" sz="3200" noProof="0" dirty="0"/>
              <a:t> für Pilot beantragen</a:t>
            </a:r>
          </a:p>
        </p:txBody>
      </p:sp>
      <p:pic>
        <p:nvPicPr>
          <p:cNvPr id="4" name="Graphic 3" descr="Home1 with solid fill">
            <a:extLst>
              <a:ext uri="{FF2B5EF4-FFF2-40B4-BE49-F238E27FC236}">
                <a16:creationId xmlns:a16="http://schemas.microsoft.com/office/drawing/2014/main" id="{B1E10233-F066-8BED-19A4-FF37ED3752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10523" y="271336"/>
            <a:ext cx="753556" cy="75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106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24643028-E7B8-1875-002F-DC189FBEE716}"/>
              </a:ext>
            </a:extLst>
          </p:cNvPr>
          <p:cNvSpPr txBox="1">
            <a:spLocks/>
          </p:cNvSpPr>
          <p:nvPr/>
        </p:nvSpPr>
        <p:spPr>
          <a:xfrm>
            <a:off x="1700980" y="3806581"/>
            <a:ext cx="8809704" cy="571956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2800" kern="1200">
                <a:solidFill>
                  <a:schemeClr val="tx1"/>
                </a:solidFill>
                <a:latin typeface="High Tower Text" panose="0204050205050603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igh Tower Text" panose="0204050205050603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igh Tower Text" panose="0204050205050603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igh Tower Text" panose="0204050205050603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igh Tower Text" panose="0204050205050603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CH" sz="3600" dirty="0"/>
              <a:t>Aktuelle Infos zu </a:t>
            </a:r>
            <a:r>
              <a:rPr lang="de-CH" sz="3600" b="1" dirty="0">
                <a:solidFill>
                  <a:schemeClr val="accent2">
                    <a:lumMod val="75000"/>
                  </a:schemeClr>
                </a:solidFill>
              </a:rPr>
              <a:t>Deinem</a:t>
            </a:r>
            <a:r>
              <a:rPr lang="de-CH" sz="3600" dirty="0"/>
              <a:t> lokalen Angebot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7808B8A-DBEC-108D-BE20-2527083DD578}"/>
              </a:ext>
            </a:extLst>
          </p:cNvPr>
          <p:cNvGrpSpPr/>
          <p:nvPr/>
        </p:nvGrpSpPr>
        <p:grpSpPr>
          <a:xfrm>
            <a:off x="1774305" y="2043162"/>
            <a:ext cx="8643391" cy="1771601"/>
            <a:chOff x="1741252" y="1738362"/>
            <a:chExt cx="8643391" cy="1771601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89D3B954-42A3-B440-B1E6-2808EEB1FD6D}"/>
                </a:ext>
              </a:extLst>
            </p:cNvPr>
            <p:cNvSpPr txBox="1">
              <a:spLocks/>
            </p:cNvSpPr>
            <p:nvPr/>
          </p:nvSpPr>
          <p:spPr>
            <a:xfrm>
              <a:off x="3325869" y="2188723"/>
              <a:ext cx="7058774" cy="1321240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000" kern="1200">
                  <a:solidFill>
                    <a:schemeClr val="tx1"/>
                  </a:solidFill>
                  <a:latin typeface="High Tower Text" panose="02040502050506030303" pitchFamily="18" charset="0"/>
                  <a:ea typeface="+mj-ea"/>
                  <a:cs typeface="+mj-cs"/>
                </a:defRPr>
              </a:lvl1pPr>
            </a:lstStyle>
            <a:p>
              <a:r>
                <a:rPr lang="en-GB" sz="8800" dirty="0" err="1">
                  <a:solidFill>
                    <a:schemeClr val="accent2">
                      <a:lumMod val="75000"/>
                    </a:schemeClr>
                  </a:solidFill>
                </a:rPr>
                <a:t>Lokal</a:t>
              </a:r>
              <a:r>
                <a:rPr lang="en-GB" sz="8800" dirty="0" err="1"/>
                <a:t>Schmaus</a:t>
              </a:r>
              <a:endParaRPr lang="LID4096" sz="8800" dirty="0"/>
            </a:p>
          </p:txBody>
        </p:sp>
        <p:pic>
          <p:nvPicPr>
            <p:cNvPr id="10" name="Graphic 9" descr="Home1 with solid fill">
              <a:extLst>
                <a:ext uri="{FF2B5EF4-FFF2-40B4-BE49-F238E27FC236}">
                  <a16:creationId xmlns:a16="http://schemas.microsoft.com/office/drawing/2014/main" id="{64AFEAA0-308B-9C07-F673-1ED2962351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741252" y="1738362"/>
              <a:ext cx="1627690" cy="1627690"/>
            </a:xfrm>
            <a:prstGeom prst="rect">
              <a:avLst/>
            </a:prstGeom>
          </p:spPr>
        </p:pic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8E70FC7-1C67-62C9-82F0-C6EE57BCEA8C}"/>
              </a:ext>
            </a:extLst>
          </p:cNvPr>
          <p:cNvSpPr/>
          <p:nvPr/>
        </p:nvSpPr>
        <p:spPr>
          <a:xfrm>
            <a:off x="248478" y="775252"/>
            <a:ext cx="11390244" cy="7156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561370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8630E-321C-18DA-ABFA-96C62E07D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3556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accent2">
                    <a:lumMod val="75000"/>
                  </a:schemeClr>
                </a:solidFill>
              </a:rPr>
              <a:t>Problem</a:t>
            </a: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      </a:t>
            </a:r>
            <a:r>
              <a:rPr lang="de-CH" sz="5000" noProof="0" dirty="0"/>
              <a:t>Lokale Angebote finden</a:t>
            </a:r>
            <a:endParaRPr lang="LID4096" sz="5000" dirty="0"/>
          </a:p>
        </p:txBody>
      </p:sp>
      <p:pic>
        <p:nvPicPr>
          <p:cNvPr id="4" name="Graphic 3" descr="Home1 with solid fill">
            <a:extLst>
              <a:ext uri="{FF2B5EF4-FFF2-40B4-BE49-F238E27FC236}">
                <a16:creationId xmlns:a16="http://schemas.microsoft.com/office/drawing/2014/main" id="{1D762F15-B59A-5DD3-B83F-478F0BB5A7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80517" y="261397"/>
            <a:ext cx="753556" cy="753556"/>
          </a:xfrm>
          <a:prstGeom prst="rect">
            <a:avLst/>
          </a:prstGeom>
        </p:spPr>
      </p:pic>
      <p:pic>
        <p:nvPicPr>
          <p:cNvPr id="6" name="Graphic 5" descr="Woman holding sign">
            <a:extLst>
              <a:ext uri="{FF2B5EF4-FFF2-40B4-BE49-F238E27FC236}">
                <a16:creationId xmlns:a16="http://schemas.microsoft.com/office/drawing/2014/main" id="{3256AA5F-9D5A-4B7D-C386-79A6AD5D8B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06706" y="1475178"/>
            <a:ext cx="2628900" cy="4648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73521E-F066-D8CC-744F-E6520BF472F0}"/>
              </a:ext>
            </a:extLst>
          </p:cNvPr>
          <p:cNvSpPr txBox="1"/>
          <p:nvPr/>
        </p:nvSpPr>
        <p:spPr>
          <a:xfrm rot="21540000">
            <a:off x="2733260" y="2679674"/>
            <a:ext cx="19977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chemeClr val="accent2">
                    <a:lumMod val="75000"/>
                  </a:schemeClr>
                </a:solidFill>
                <a:latin typeface="High Tower Text" panose="02040502050506030303" pitchFamily="18" charset="0"/>
              </a:rPr>
              <a:t>Food?</a:t>
            </a:r>
            <a:endParaRPr lang="LID4096" sz="5400" dirty="0">
              <a:solidFill>
                <a:schemeClr val="accent2">
                  <a:lumMod val="75000"/>
                </a:schemeClr>
              </a:solidFill>
              <a:latin typeface="High Tower Text" panose="02040502050506030303" pitchFamily="18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2F496EB-12D5-D6A6-BC2A-05BED900ED16}"/>
              </a:ext>
            </a:extLst>
          </p:cNvPr>
          <p:cNvGrpSpPr/>
          <p:nvPr/>
        </p:nvGrpSpPr>
        <p:grpSpPr>
          <a:xfrm flipH="1">
            <a:off x="8398980" y="1504995"/>
            <a:ext cx="2152650" cy="4515011"/>
            <a:chOff x="8438736" y="1475178"/>
            <a:chExt cx="2152650" cy="4515011"/>
          </a:xfrm>
        </p:grpSpPr>
        <p:pic>
          <p:nvPicPr>
            <p:cNvPr id="9" name="Graphic 8" descr="Boy holding a sign">
              <a:extLst>
                <a:ext uri="{FF2B5EF4-FFF2-40B4-BE49-F238E27FC236}">
                  <a16:creationId xmlns:a16="http://schemas.microsoft.com/office/drawing/2014/main" id="{15BAB53A-A551-4A85-BD16-F8CA06FE0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8438736" y="1961114"/>
              <a:ext cx="2152650" cy="4029075"/>
            </a:xfrm>
            <a:prstGeom prst="rect">
              <a:avLst/>
            </a:prstGeom>
          </p:spPr>
        </p:pic>
        <p:pic>
          <p:nvPicPr>
            <p:cNvPr id="11" name="Graphic 10" descr="Man wearing a hat">
              <a:extLst>
                <a:ext uri="{FF2B5EF4-FFF2-40B4-BE49-F238E27FC236}">
                  <a16:creationId xmlns:a16="http://schemas.microsoft.com/office/drawing/2014/main" id="{F1FD07D1-FE14-896D-B564-AC24EFB37A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9048090" y="1475178"/>
              <a:ext cx="876300" cy="752475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04B15792-79BB-E9EF-61FB-8FBB05D35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/>
            <a:stretch/>
          </p:blipFill>
          <p:spPr>
            <a:xfrm>
              <a:off x="9370090" y="1759372"/>
              <a:ext cx="369454" cy="381000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B6150379-B9DA-79C0-D64F-B7AC771D1679}"/>
              </a:ext>
            </a:extLst>
          </p:cNvPr>
          <p:cNvSpPr txBox="1"/>
          <p:nvPr/>
        </p:nvSpPr>
        <p:spPr>
          <a:xfrm rot="21540000">
            <a:off x="8605593" y="2857929"/>
            <a:ext cx="19977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chemeClr val="accent2">
                    <a:lumMod val="75000"/>
                  </a:schemeClr>
                </a:solidFill>
                <a:latin typeface="High Tower Text" panose="02040502050506030303" pitchFamily="18" charset="0"/>
              </a:rPr>
              <a:t>Money?</a:t>
            </a:r>
            <a:endParaRPr lang="LID4096" sz="3600" dirty="0">
              <a:solidFill>
                <a:schemeClr val="accent2">
                  <a:lumMod val="75000"/>
                </a:schemeClr>
              </a:solidFill>
              <a:latin typeface="High Tower Text" panose="020405020505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1927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DAB765-C287-4C73-AEC6-1011CFCDCA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 descr="Internet with solid fill">
            <a:extLst>
              <a:ext uri="{FF2B5EF4-FFF2-40B4-BE49-F238E27FC236}">
                <a16:creationId xmlns:a16="http://schemas.microsoft.com/office/drawing/2014/main" id="{FDC80E1C-B5F7-5F77-9A9A-E99B11A441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6770" y="1237672"/>
            <a:ext cx="2079271" cy="207927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D6267CB-6879-A074-CE66-0920283116B7}"/>
              </a:ext>
            </a:extLst>
          </p:cNvPr>
          <p:cNvSpPr txBox="1"/>
          <p:nvPr/>
        </p:nvSpPr>
        <p:spPr>
          <a:xfrm>
            <a:off x="4710687" y="3054723"/>
            <a:ext cx="3031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2000" noProof="0" dirty="0">
                <a:latin typeface="High Tower Text" panose="02040502050506030303" pitchFamily="18" charset="0"/>
              </a:rPr>
              <a:t>Digitales Verzeichnis</a:t>
            </a:r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4792A761-40F6-0D0D-1079-CFC0B4A992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1824" y="3762650"/>
            <a:ext cx="3508433" cy="263132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Arrow: Circular 23">
            <a:extLst>
              <a:ext uri="{FF2B5EF4-FFF2-40B4-BE49-F238E27FC236}">
                <a16:creationId xmlns:a16="http://schemas.microsoft.com/office/drawing/2014/main" id="{D9225800-F099-6CF0-4BE4-76DC26A27F02}"/>
              </a:ext>
            </a:extLst>
          </p:cNvPr>
          <p:cNvSpPr/>
          <p:nvPr/>
        </p:nvSpPr>
        <p:spPr>
          <a:xfrm rot="16200000" flipV="1">
            <a:off x="6787118" y="2550398"/>
            <a:ext cx="1790263" cy="1907499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99488"/>
              <a:gd name="adj5" fmla="val 125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>
              <a:solidFill>
                <a:schemeClr val="tx1"/>
              </a:solidFill>
            </a:endParaRPr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DAA1DA10-5614-CD45-2697-6660ABD06AF0}"/>
              </a:ext>
            </a:extLst>
          </p:cNvPr>
          <p:cNvSpPr/>
          <p:nvPr/>
        </p:nvSpPr>
        <p:spPr>
          <a:xfrm>
            <a:off x="3668225" y="2908623"/>
            <a:ext cx="933107" cy="400110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7509B1-4EB9-EEF1-B16E-79E9B8971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CH" noProof="0" dirty="0">
                <a:solidFill>
                  <a:schemeClr val="accent2">
                    <a:lumMod val="75000"/>
                  </a:schemeClr>
                </a:solidFill>
              </a:rPr>
              <a:t>Lösung      </a:t>
            </a:r>
            <a:r>
              <a:rPr lang="de-CH" noProof="0" dirty="0"/>
              <a:t>Plattform mit Produzenten</a:t>
            </a:r>
          </a:p>
        </p:txBody>
      </p:sp>
      <p:pic>
        <p:nvPicPr>
          <p:cNvPr id="5" name="Graphic 4" descr="Home1 with solid fill">
            <a:extLst>
              <a:ext uri="{FF2B5EF4-FFF2-40B4-BE49-F238E27FC236}">
                <a16:creationId xmlns:a16="http://schemas.microsoft.com/office/drawing/2014/main" id="{527164D6-0681-1DCD-5917-7D3FC7E8A9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882341" y="261397"/>
            <a:ext cx="753556" cy="753556"/>
          </a:xfrm>
          <a:prstGeom prst="rect">
            <a:avLst/>
          </a:prstGeom>
        </p:spPr>
      </p:pic>
      <p:pic>
        <p:nvPicPr>
          <p:cNvPr id="6" name="Graphic 5" descr="Woman holding sign">
            <a:extLst>
              <a:ext uri="{FF2B5EF4-FFF2-40B4-BE49-F238E27FC236}">
                <a16:creationId xmlns:a16="http://schemas.microsoft.com/office/drawing/2014/main" id="{9EF3CF82-D500-5012-4DB7-C9A4D068781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38200" y="1475178"/>
            <a:ext cx="2628900" cy="4648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B8A650A-56EF-8D1F-77AD-87718C944F8F}"/>
              </a:ext>
            </a:extLst>
          </p:cNvPr>
          <p:cNvSpPr txBox="1"/>
          <p:nvPr/>
        </p:nvSpPr>
        <p:spPr>
          <a:xfrm rot="21540000">
            <a:off x="1264754" y="2679674"/>
            <a:ext cx="19977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chemeClr val="accent2">
                    <a:lumMod val="75000"/>
                  </a:schemeClr>
                </a:solidFill>
                <a:latin typeface="High Tower Text" panose="02040502050506030303" pitchFamily="18" charset="0"/>
              </a:rPr>
              <a:t>Food!</a:t>
            </a:r>
            <a:endParaRPr lang="LID4096" sz="5400" dirty="0">
              <a:solidFill>
                <a:schemeClr val="accent2">
                  <a:lumMod val="75000"/>
                </a:schemeClr>
              </a:solidFill>
              <a:latin typeface="High Tower Text" panose="02040502050506030303" pitchFamily="18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397982E-E517-8B85-CFFB-73C3AAE1BC3B}"/>
              </a:ext>
            </a:extLst>
          </p:cNvPr>
          <p:cNvGrpSpPr/>
          <p:nvPr/>
        </p:nvGrpSpPr>
        <p:grpSpPr>
          <a:xfrm flipH="1">
            <a:off x="9270880" y="1504995"/>
            <a:ext cx="2152650" cy="4515011"/>
            <a:chOff x="8438736" y="1475178"/>
            <a:chExt cx="2152650" cy="4515011"/>
          </a:xfrm>
        </p:grpSpPr>
        <p:pic>
          <p:nvPicPr>
            <p:cNvPr id="9" name="Graphic 8" descr="Boy holding a sign">
              <a:extLst>
                <a:ext uri="{FF2B5EF4-FFF2-40B4-BE49-F238E27FC236}">
                  <a16:creationId xmlns:a16="http://schemas.microsoft.com/office/drawing/2014/main" id="{DC6E7E19-F1F6-DD7F-182A-D6DCD955A1F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438736" y="1961114"/>
              <a:ext cx="2152650" cy="4029075"/>
            </a:xfrm>
            <a:prstGeom prst="rect">
              <a:avLst/>
            </a:prstGeom>
          </p:spPr>
        </p:pic>
        <p:pic>
          <p:nvPicPr>
            <p:cNvPr id="10" name="Graphic 9" descr="Man wearing a hat">
              <a:extLst>
                <a:ext uri="{FF2B5EF4-FFF2-40B4-BE49-F238E27FC236}">
                  <a16:creationId xmlns:a16="http://schemas.microsoft.com/office/drawing/2014/main" id="{C7DBDADF-49C2-F95F-DA9B-2E3BF4DFD6E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9048090" y="1475178"/>
              <a:ext cx="876300" cy="752475"/>
            </a:xfrm>
            <a:prstGeom prst="rect">
              <a:avLst/>
            </a:prstGeom>
          </p:spPr>
        </p:pic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834563F2-4AB5-50C5-86C1-A1B6AC5EAB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rcRect/>
            <a:stretch/>
          </p:blipFill>
          <p:spPr>
            <a:xfrm>
              <a:off x="9354792" y="1760766"/>
              <a:ext cx="400050" cy="378425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665E1A1-CDA7-E0E9-064F-1A2708DCB1D2}"/>
              </a:ext>
            </a:extLst>
          </p:cNvPr>
          <p:cNvSpPr txBox="1"/>
          <p:nvPr/>
        </p:nvSpPr>
        <p:spPr>
          <a:xfrm rot="21540000">
            <a:off x="9477493" y="2857929"/>
            <a:ext cx="19977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chemeClr val="accent2">
                    <a:lumMod val="75000"/>
                  </a:schemeClr>
                </a:solidFill>
                <a:latin typeface="High Tower Text" panose="02040502050506030303" pitchFamily="18" charset="0"/>
              </a:rPr>
              <a:t>Money?</a:t>
            </a:r>
            <a:endParaRPr lang="LID4096" sz="3600" dirty="0">
              <a:solidFill>
                <a:schemeClr val="accent2">
                  <a:lumMod val="75000"/>
                </a:schemeClr>
              </a:solidFill>
              <a:latin typeface="High Tower Text" panose="02040502050506030303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A5B431A-8AD1-B21B-D42D-2BAA875DB2C7}"/>
              </a:ext>
            </a:extLst>
          </p:cNvPr>
          <p:cNvSpPr/>
          <p:nvPr/>
        </p:nvSpPr>
        <p:spPr>
          <a:xfrm>
            <a:off x="735496" y="1311965"/>
            <a:ext cx="8358808" cy="5284638"/>
          </a:xfrm>
          <a:prstGeom prst="rect">
            <a:avLst/>
          </a:prstGeom>
          <a:solidFill>
            <a:srgbClr val="FFFFFF">
              <a:alpha val="67059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11E5163-CF9B-15AA-215C-FED6451E0C2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422552" y="1710445"/>
            <a:ext cx="6421895" cy="463752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EEDD124-8BAD-3BE9-C811-CF89761C572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169"/>
          <a:stretch>
            <a:fillRect/>
          </a:stretch>
        </p:blipFill>
        <p:spPr>
          <a:xfrm>
            <a:off x="866073" y="1475178"/>
            <a:ext cx="5850936" cy="430356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72034E5-37D0-5485-08C4-1AA8072177D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78676"/>
          <a:stretch>
            <a:fillRect/>
          </a:stretch>
        </p:blipFill>
        <p:spPr>
          <a:xfrm>
            <a:off x="3113242" y="1903795"/>
            <a:ext cx="5850936" cy="318547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FAABF99-C09D-39A5-47A9-78F5010DFEA7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24" b="56465"/>
          <a:stretch>
            <a:fillRect/>
          </a:stretch>
        </p:blipFill>
        <p:spPr>
          <a:xfrm>
            <a:off x="2618440" y="3278684"/>
            <a:ext cx="5850936" cy="331791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DCEE34A-DE0F-5C4C-5DA8-4A8B3C5D37B1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36" b="12357"/>
          <a:stretch>
            <a:fillRect/>
          </a:stretch>
        </p:blipFill>
        <p:spPr>
          <a:xfrm>
            <a:off x="3362728" y="2693517"/>
            <a:ext cx="5850936" cy="325754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5FBBBB1-5BEA-0EB7-43FB-F5079BC97B8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649" b="34164"/>
          <a:stretch>
            <a:fillRect/>
          </a:stretch>
        </p:blipFill>
        <p:spPr>
          <a:xfrm>
            <a:off x="2923117" y="2097649"/>
            <a:ext cx="5850936" cy="331439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B718AA3-3AA8-DE35-A575-B7049A0E59C4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36" b="12357"/>
          <a:stretch>
            <a:fillRect/>
          </a:stretch>
        </p:blipFill>
        <p:spPr>
          <a:xfrm>
            <a:off x="3249784" y="1785877"/>
            <a:ext cx="5850936" cy="325754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67825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4" grpId="0" animBg="1"/>
      <p:bldP spid="25" grpId="0" animBg="1"/>
      <p:bldP spid="1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5F465-6EFA-8C33-C76B-DB8EAE973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noProof="0" dirty="0">
                <a:solidFill>
                  <a:schemeClr val="accent2">
                    <a:lumMod val="75000"/>
                  </a:schemeClr>
                </a:solidFill>
              </a:rPr>
              <a:t>Richtiges Problem     </a:t>
            </a:r>
            <a:r>
              <a:rPr lang="de-CH" noProof="0" dirty="0"/>
              <a:t> Zeit und Daten</a:t>
            </a:r>
          </a:p>
        </p:txBody>
      </p:sp>
      <p:pic>
        <p:nvPicPr>
          <p:cNvPr id="4" name="Graphic 3" descr="Home1 with solid fill">
            <a:extLst>
              <a:ext uri="{FF2B5EF4-FFF2-40B4-BE49-F238E27FC236}">
                <a16:creationId xmlns:a16="http://schemas.microsoft.com/office/drawing/2014/main" id="{846F5971-C8E4-D9D7-78F6-66C807C91C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88795" y="271336"/>
            <a:ext cx="753556" cy="753556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FC405C24-17D6-2148-1FFF-947230F6C18E}"/>
              </a:ext>
            </a:extLst>
          </p:cNvPr>
          <p:cNvGrpSpPr/>
          <p:nvPr/>
        </p:nvGrpSpPr>
        <p:grpSpPr>
          <a:xfrm flipH="1">
            <a:off x="9270880" y="1504995"/>
            <a:ext cx="2152650" cy="4515011"/>
            <a:chOff x="8438736" y="1475178"/>
            <a:chExt cx="2152650" cy="4515011"/>
          </a:xfrm>
        </p:grpSpPr>
        <p:pic>
          <p:nvPicPr>
            <p:cNvPr id="6" name="Graphic 5" descr="Boy holding a sign">
              <a:extLst>
                <a:ext uri="{FF2B5EF4-FFF2-40B4-BE49-F238E27FC236}">
                  <a16:creationId xmlns:a16="http://schemas.microsoft.com/office/drawing/2014/main" id="{057F53F6-2E46-F1AB-7955-7488D42602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438736" y="1961114"/>
              <a:ext cx="2152650" cy="4029075"/>
            </a:xfrm>
            <a:prstGeom prst="rect">
              <a:avLst/>
            </a:prstGeom>
          </p:spPr>
        </p:pic>
        <p:pic>
          <p:nvPicPr>
            <p:cNvPr id="7" name="Graphic 6" descr="Man wearing a hat">
              <a:extLst>
                <a:ext uri="{FF2B5EF4-FFF2-40B4-BE49-F238E27FC236}">
                  <a16:creationId xmlns:a16="http://schemas.microsoft.com/office/drawing/2014/main" id="{5972E9D3-4CFF-B2CF-9B0E-48B861DC5B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048090" y="1475178"/>
              <a:ext cx="876300" cy="752475"/>
            </a:xfrm>
            <a:prstGeom prst="rect">
              <a:avLst/>
            </a:prstGeom>
          </p:spPr>
        </p:pic>
        <p:pic>
          <p:nvPicPr>
            <p:cNvPr id="8" name="Graphic 7" descr="Crying face with tears">
              <a:extLst>
                <a:ext uri="{FF2B5EF4-FFF2-40B4-BE49-F238E27FC236}">
                  <a16:creationId xmlns:a16="http://schemas.microsoft.com/office/drawing/2014/main" id="{938C0914-5C7E-8AD9-6E42-331CFD6148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9354792" y="1749540"/>
              <a:ext cx="400050" cy="381000"/>
            </a:xfrm>
            <a:prstGeom prst="rect">
              <a:avLst/>
            </a:prstGeom>
          </p:spPr>
        </p:pic>
      </p:grpSp>
      <p:pic>
        <p:nvPicPr>
          <p:cNvPr id="12" name="Content Placeholder 10" descr="Skull with solid fill">
            <a:extLst>
              <a:ext uri="{FF2B5EF4-FFF2-40B4-BE49-F238E27FC236}">
                <a16:creationId xmlns:a16="http://schemas.microsoft.com/office/drawing/2014/main" id="{E650D4CA-2FAF-B4D5-784F-269B98E2E72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970005" y="2841314"/>
            <a:ext cx="752475" cy="752475"/>
          </a:xfrm>
          <a:prstGeom prst="rect">
            <a:avLst/>
          </a:prstGeom>
        </p:spPr>
      </p:pic>
      <p:pic>
        <p:nvPicPr>
          <p:cNvPr id="25" name="Graphic 24" descr="Woman holding sign">
            <a:extLst>
              <a:ext uri="{FF2B5EF4-FFF2-40B4-BE49-F238E27FC236}">
                <a16:creationId xmlns:a16="http://schemas.microsoft.com/office/drawing/2014/main" id="{A4C62FAF-14DA-10C5-B71C-C1084A91969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38200" y="1475178"/>
            <a:ext cx="2628900" cy="46482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216EA4FD-71EA-6C39-52F2-221E90D9905D}"/>
              </a:ext>
            </a:extLst>
          </p:cNvPr>
          <p:cNvSpPr txBox="1"/>
          <p:nvPr/>
        </p:nvSpPr>
        <p:spPr>
          <a:xfrm rot="21540000">
            <a:off x="1264754" y="2679674"/>
            <a:ext cx="19977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chemeClr val="accent2">
                    <a:lumMod val="75000"/>
                  </a:schemeClr>
                </a:solidFill>
                <a:latin typeface="High Tower Text" panose="02040502050506030303" pitchFamily="18" charset="0"/>
              </a:rPr>
              <a:t>Food!</a:t>
            </a:r>
            <a:endParaRPr lang="LID4096" sz="5400" dirty="0">
              <a:solidFill>
                <a:schemeClr val="accent2">
                  <a:lumMod val="75000"/>
                </a:schemeClr>
              </a:solidFill>
              <a:latin typeface="High Tower Text" panose="02040502050506030303" pitchFamily="18" charset="0"/>
            </a:endParaRPr>
          </a:p>
        </p:txBody>
      </p:sp>
      <p:pic>
        <p:nvPicPr>
          <p:cNvPr id="27" name="Graphic 26" descr="Internet with solid fill">
            <a:extLst>
              <a:ext uri="{FF2B5EF4-FFF2-40B4-BE49-F238E27FC236}">
                <a16:creationId xmlns:a16="http://schemas.microsoft.com/office/drawing/2014/main" id="{6BA351D3-7B74-2CF1-3333-640EB4A17A8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410522" y="2389364"/>
            <a:ext cx="2079271" cy="2079271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AC96457C-893D-7B4C-9D23-15A4CC572DA6}"/>
              </a:ext>
            </a:extLst>
          </p:cNvPr>
          <p:cNvSpPr txBox="1"/>
          <p:nvPr/>
        </p:nvSpPr>
        <p:spPr>
          <a:xfrm>
            <a:off x="4934439" y="4206415"/>
            <a:ext cx="3031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2000" noProof="0" dirty="0">
                <a:latin typeface="High Tower Text" panose="02040502050506030303" pitchFamily="18" charset="0"/>
              </a:rPr>
              <a:t>Digitales Telefonbuch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61393F8-82CB-1CBF-9FCC-1950FE477E9D}"/>
              </a:ext>
            </a:extLst>
          </p:cNvPr>
          <p:cNvSpPr/>
          <p:nvPr/>
        </p:nvSpPr>
        <p:spPr>
          <a:xfrm>
            <a:off x="735496" y="1311965"/>
            <a:ext cx="8358808" cy="5284638"/>
          </a:xfrm>
          <a:prstGeom prst="rect">
            <a:avLst/>
          </a:prstGeom>
          <a:solidFill>
            <a:srgbClr val="FFFFFF">
              <a:alpha val="67059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221C1E0D-962F-573B-754D-7DAF528C6BAD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422552" y="1710445"/>
            <a:ext cx="6421895" cy="463752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F299F1E-1B24-B794-1333-9456CC049156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169"/>
          <a:stretch>
            <a:fillRect/>
          </a:stretch>
        </p:blipFill>
        <p:spPr>
          <a:xfrm>
            <a:off x="866073" y="1475178"/>
            <a:ext cx="5850936" cy="430356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54AABFA-53D0-44C4-B4A7-A5E337122D8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78676"/>
          <a:stretch>
            <a:fillRect/>
          </a:stretch>
        </p:blipFill>
        <p:spPr>
          <a:xfrm>
            <a:off x="3113242" y="1903795"/>
            <a:ext cx="5850936" cy="318547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FE8F2455-64FD-A714-E646-2DA63B548CDA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24" b="56465"/>
          <a:stretch>
            <a:fillRect/>
          </a:stretch>
        </p:blipFill>
        <p:spPr>
          <a:xfrm>
            <a:off x="2618440" y="3278684"/>
            <a:ext cx="5850936" cy="331791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BDB7AD6-7361-DAC6-A903-8174D0641654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36" b="12357"/>
          <a:stretch>
            <a:fillRect/>
          </a:stretch>
        </p:blipFill>
        <p:spPr>
          <a:xfrm>
            <a:off x="3362728" y="2693517"/>
            <a:ext cx="5850936" cy="325754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FFAE914B-08CA-A21F-1D46-6C5054C22DF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649" b="34164"/>
          <a:stretch>
            <a:fillRect/>
          </a:stretch>
        </p:blipFill>
        <p:spPr>
          <a:xfrm>
            <a:off x="2923117" y="2097649"/>
            <a:ext cx="5850936" cy="331439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1A9D6A9-A690-0621-6901-D70A084DB1B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36" b="12357"/>
          <a:stretch>
            <a:fillRect/>
          </a:stretch>
        </p:blipFill>
        <p:spPr>
          <a:xfrm>
            <a:off x="3249784" y="1785877"/>
            <a:ext cx="5850936" cy="325754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Explosion: 8 Points 2">
            <a:extLst>
              <a:ext uri="{FF2B5EF4-FFF2-40B4-BE49-F238E27FC236}">
                <a16:creationId xmlns:a16="http://schemas.microsoft.com/office/drawing/2014/main" id="{94FF7303-777C-08B3-C7AC-B8C26F397B99}"/>
              </a:ext>
            </a:extLst>
          </p:cNvPr>
          <p:cNvSpPr/>
          <p:nvPr/>
        </p:nvSpPr>
        <p:spPr>
          <a:xfrm>
            <a:off x="4834665" y="2171762"/>
            <a:ext cx="2920843" cy="2217161"/>
          </a:xfrm>
          <a:prstGeom prst="irregularSeal1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>
                <a:latin typeface="High Tower Text" panose="02040502050506030303" pitchFamily="18" charset="0"/>
              </a:rPr>
              <a:t>!@#</a:t>
            </a:r>
            <a:endParaRPr lang="LID4096" sz="4000" b="1" dirty="0">
              <a:latin typeface="High Tower Text" panose="020405020505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4167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2922B-E24B-40D2-A22C-AD02E9534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noProof="0" dirty="0">
                <a:solidFill>
                  <a:schemeClr val="accent2">
                    <a:lumMod val="75000"/>
                  </a:schemeClr>
                </a:solidFill>
              </a:rPr>
              <a:t>Richtige Lösung     </a:t>
            </a:r>
            <a:r>
              <a:rPr lang="de-CH" noProof="0" dirty="0"/>
              <a:t> Digitales Schild</a:t>
            </a:r>
            <a:endParaRPr lang="LID4096" dirty="0"/>
          </a:p>
        </p:txBody>
      </p:sp>
      <p:pic>
        <p:nvPicPr>
          <p:cNvPr id="4" name="Graphic 3" descr="Home1 with solid fill">
            <a:extLst>
              <a:ext uri="{FF2B5EF4-FFF2-40B4-BE49-F238E27FC236}">
                <a16:creationId xmlns:a16="http://schemas.microsoft.com/office/drawing/2014/main" id="{8D566A2E-B64A-9D81-D85C-B9CA7CD50B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52993" y="271336"/>
            <a:ext cx="753556" cy="753556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27E432F8-D63C-FF1E-23B0-FE0E1A6C763A}"/>
              </a:ext>
            </a:extLst>
          </p:cNvPr>
          <p:cNvGrpSpPr/>
          <p:nvPr/>
        </p:nvGrpSpPr>
        <p:grpSpPr>
          <a:xfrm flipH="1">
            <a:off x="9270880" y="1504995"/>
            <a:ext cx="2152650" cy="4515011"/>
            <a:chOff x="8438736" y="1475178"/>
            <a:chExt cx="2152650" cy="4515011"/>
          </a:xfrm>
        </p:grpSpPr>
        <p:pic>
          <p:nvPicPr>
            <p:cNvPr id="6" name="Graphic 5" descr="Boy holding a sign">
              <a:extLst>
                <a:ext uri="{FF2B5EF4-FFF2-40B4-BE49-F238E27FC236}">
                  <a16:creationId xmlns:a16="http://schemas.microsoft.com/office/drawing/2014/main" id="{56283EBA-21C0-76D9-33D1-5184EEFAA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438736" y="1961114"/>
              <a:ext cx="2152650" cy="4029075"/>
            </a:xfrm>
            <a:prstGeom prst="rect">
              <a:avLst/>
            </a:prstGeom>
          </p:spPr>
        </p:pic>
        <p:pic>
          <p:nvPicPr>
            <p:cNvPr id="7" name="Graphic 6" descr="Man wearing a hat">
              <a:extLst>
                <a:ext uri="{FF2B5EF4-FFF2-40B4-BE49-F238E27FC236}">
                  <a16:creationId xmlns:a16="http://schemas.microsoft.com/office/drawing/2014/main" id="{5A582C7E-6B26-B854-C2C8-60BEC64D6B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048090" y="1475178"/>
              <a:ext cx="876300" cy="752475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F727D46E-427E-2CC3-38EF-58DD423D4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9375833" y="1760766"/>
              <a:ext cx="357969" cy="378425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AF93401-3896-34FA-6108-30235C8105C4}"/>
              </a:ext>
            </a:extLst>
          </p:cNvPr>
          <p:cNvSpPr txBox="1"/>
          <p:nvPr/>
        </p:nvSpPr>
        <p:spPr>
          <a:xfrm rot="21540000">
            <a:off x="9477493" y="2857929"/>
            <a:ext cx="19977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chemeClr val="accent2">
                    <a:lumMod val="75000"/>
                  </a:schemeClr>
                </a:solidFill>
                <a:latin typeface="High Tower Text" panose="02040502050506030303" pitchFamily="18" charset="0"/>
              </a:rPr>
              <a:t>Money!</a:t>
            </a:r>
            <a:endParaRPr lang="LID4096" sz="3600" dirty="0">
              <a:solidFill>
                <a:schemeClr val="accent2">
                  <a:lumMod val="75000"/>
                </a:schemeClr>
              </a:solidFill>
              <a:latin typeface="High Tower Text" panose="02040502050506030303" pitchFamily="18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27A65D1-6436-91D7-F1C3-3D9BDF80A5A8}"/>
              </a:ext>
            </a:extLst>
          </p:cNvPr>
          <p:cNvSpPr/>
          <p:nvPr/>
        </p:nvSpPr>
        <p:spPr>
          <a:xfrm>
            <a:off x="3678744" y="2169008"/>
            <a:ext cx="4233356" cy="3076092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Screenshot</a:t>
            </a:r>
            <a:endParaRPr lang="LID4096" dirty="0">
              <a:solidFill>
                <a:schemeClr val="tx1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02B81D2-84CE-26B3-7849-E5F0395DBD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41" b="7563"/>
          <a:stretch>
            <a:fillRect/>
          </a:stretch>
        </p:blipFill>
        <p:spPr bwMode="auto">
          <a:xfrm>
            <a:off x="1996056" y="1990931"/>
            <a:ext cx="6818673" cy="402961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0BA3744-46E2-DAC5-28C5-FF9146362CDD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51987" t="29237" r="31779" b="48634"/>
          <a:stretch>
            <a:fillRect/>
          </a:stretch>
        </p:blipFill>
        <p:spPr>
          <a:xfrm>
            <a:off x="7026702" y="3252875"/>
            <a:ext cx="3169242" cy="3240000"/>
          </a:xfrm>
          <a:prstGeom prst="ellipse">
            <a:avLst/>
          </a:prstGeom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949803D2-57CC-AD5F-CD56-272FA99DE68D}"/>
              </a:ext>
            </a:extLst>
          </p:cNvPr>
          <p:cNvSpPr/>
          <p:nvPr/>
        </p:nvSpPr>
        <p:spPr>
          <a:xfrm>
            <a:off x="5512365" y="2738945"/>
            <a:ext cx="1187589" cy="1187589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29B2A55-D720-D94A-10A8-8999EEFBF83F}"/>
              </a:ext>
            </a:extLst>
          </p:cNvPr>
          <p:cNvCxnSpPr>
            <a:cxnSpLocks/>
            <a:endCxn id="17" idx="3"/>
          </p:cNvCxnSpPr>
          <p:nvPr/>
        </p:nvCxnSpPr>
        <p:spPr>
          <a:xfrm flipH="1" flipV="1">
            <a:off x="5686283" y="3752616"/>
            <a:ext cx="1608597" cy="206242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1CA0329-8CDA-F1AE-B5C3-7C92FC2D9BC4}"/>
              </a:ext>
            </a:extLst>
          </p:cNvPr>
          <p:cNvCxnSpPr>
            <a:cxnSpLocks/>
            <a:endCxn id="17" idx="0"/>
          </p:cNvCxnSpPr>
          <p:nvPr/>
        </p:nvCxnSpPr>
        <p:spPr>
          <a:xfrm flipH="1" flipV="1">
            <a:off x="6106160" y="2738945"/>
            <a:ext cx="2785722" cy="51393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E7099D2E-B567-1AD2-C4A5-1AAEF40F584C}"/>
              </a:ext>
            </a:extLst>
          </p:cNvPr>
          <p:cNvSpPr/>
          <p:nvPr/>
        </p:nvSpPr>
        <p:spPr>
          <a:xfrm>
            <a:off x="2817579" y="3304747"/>
            <a:ext cx="994455" cy="99445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2EB42D8-FE0E-8F34-2FDA-E49376497CFE}"/>
              </a:ext>
            </a:extLst>
          </p:cNvPr>
          <p:cNvCxnSpPr>
            <a:cxnSpLocks/>
          </p:cNvCxnSpPr>
          <p:nvPr/>
        </p:nvCxnSpPr>
        <p:spPr>
          <a:xfrm flipV="1">
            <a:off x="2817579" y="4028134"/>
            <a:ext cx="940069" cy="178276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347FA5B-7EEF-38F8-3D9A-E759C170BFAF}"/>
              </a:ext>
            </a:extLst>
          </p:cNvPr>
          <p:cNvCxnSpPr>
            <a:cxnSpLocks/>
          </p:cNvCxnSpPr>
          <p:nvPr/>
        </p:nvCxnSpPr>
        <p:spPr>
          <a:xfrm flipV="1">
            <a:off x="1117248" y="3352800"/>
            <a:ext cx="1981552" cy="750165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2">
            <a:extLst>
              <a:ext uri="{FF2B5EF4-FFF2-40B4-BE49-F238E27FC236}">
                <a16:creationId xmlns:a16="http://schemas.microsoft.com/office/drawing/2014/main" id="{01C9E46A-3628-0D47-A05B-639F086C55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3" t="40135" r="73166" b="42136"/>
          <a:stretch>
            <a:fillRect/>
          </a:stretch>
        </p:blipFill>
        <p:spPr bwMode="auto">
          <a:xfrm>
            <a:off x="375920" y="4025924"/>
            <a:ext cx="2526584" cy="2437794"/>
          </a:xfrm>
          <a:prstGeom prst="ellipse">
            <a:avLst/>
          </a:prstGeom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8641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939C7-992D-E337-FA11-4B37F93D5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solidFill>
                  <a:schemeClr val="accent2">
                    <a:lumMod val="75000"/>
                  </a:schemeClr>
                </a:solidFill>
              </a:rPr>
              <a:t>Demo     </a:t>
            </a:r>
            <a:r>
              <a:rPr lang="de-CH" dirty="0"/>
              <a:t> User Interface für Geschäfte</a:t>
            </a:r>
            <a:endParaRPr lang="LID4096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1A7F57A-7CAB-4432-847A-E783BD903652}"/>
              </a:ext>
            </a:extLst>
          </p:cNvPr>
          <p:cNvGrpSpPr/>
          <p:nvPr/>
        </p:nvGrpSpPr>
        <p:grpSpPr>
          <a:xfrm>
            <a:off x="3631411" y="5369525"/>
            <a:ext cx="4929178" cy="998553"/>
            <a:chOff x="3407426" y="5369525"/>
            <a:chExt cx="4929178" cy="998553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99E1F2BA-0A0A-42DD-937C-B1C018AE0DD9}"/>
                </a:ext>
              </a:extLst>
            </p:cNvPr>
            <p:cNvSpPr txBox="1">
              <a:spLocks/>
            </p:cNvSpPr>
            <p:nvPr/>
          </p:nvSpPr>
          <p:spPr>
            <a:xfrm>
              <a:off x="4376457" y="5639899"/>
              <a:ext cx="3960147" cy="728179"/>
            </a:xfrm>
            <a:prstGeom prst="rect">
              <a:avLst/>
            </a:prstGeom>
          </p:spPr>
          <p:txBody>
            <a:bodyPr vert="horz" lIns="0" tIns="45720" rIns="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000" kern="1200">
                  <a:solidFill>
                    <a:schemeClr val="tx1"/>
                  </a:solidFill>
                  <a:latin typeface="High Tower Text" panose="02040502050506030303" pitchFamily="18" charset="0"/>
                  <a:ea typeface="+mj-ea"/>
                  <a:cs typeface="+mj-cs"/>
                </a:defRPr>
              </a:lvl1pPr>
            </a:lstStyle>
            <a:p>
              <a:r>
                <a:rPr lang="en-GB" dirty="0" err="1">
                  <a:solidFill>
                    <a:schemeClr val="accent2">
                      <a:lumMod val="75000"/>
                    </a:schemeClr>
                  </a:solidFill>
                </a:rPr>
                <a:t>Lokal</a:t>
              </a:r>
              <a:r>
                <a:rPr lang="en-GB" dirty="0" err="1"/>
                <a:t>Schmaus</a:t>
              </a:r>
              <a:endParaRPr lang="LID4096" dirty="0"/>
            </a:p>
          </p:txBody>
        </p:sp>
        <p:pic>
          <p:nvPicPr>
            <p:cNvPr id="8" name="Graphic 7" descr="Home1 with solid fill">
              <a:extLst>
                <a:ext uri="{FF2B5EF4-FFF2-40B4-BE49-F238E27FC236}">
                  <a16:creationId xmlns:a16="http://schemas.microsoft.com/office/drawing/2014/main" id="{EEEB1AC8-6BFC-AC02-40E9-9C5687BF6F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407426" y="5369525"/>
              <a:ext cx="934280" cy="934280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C9A8EDFF-AA45-85D8-2B83-F6FA6DA931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910" y="1776535"/>
            <a:ext cx="3528181" cy="330492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Graphic 9" descr="Home1 with solid fill">
            <a:extLst>
              <a:ext uri="{FF2B5EF4-FFF2-40B4-BE49-F238E27FC236}">
                <a16:creationId xmlns:a16="http://schemas.microsoft.com/office/drawing/2014/main" id="{48E7AA47-AD38-61B6-4557-56D4932F81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69065" y="271336"/>
            <a:ext cx="753556" cy="75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218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1EBFF-F9E6-6FE8-4931-4900C0E85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noProof="0" dirty="0">
                <a:solidFill>
                  <a:schemeClr val="accent2">
                    <a:lumMod val="75000"/>
                  </a:schemeClr>
                </a:solidFill>
              </a:rPr>
              <a:t>Konzept     </a:t>
            </a:r>
            <a:r>
              <a:rPr lang="de-CH" noProof="0" dirty="0"/>
              <a:t> Live Angebot der Region</a:t>
            </a:r>
            <a:endParaRPr lang="LID4096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55BF67-4813-FC96-1CA3-E617456C9DDC}"/>
              </a:ext>
            </a:extLst>
          </p:cNvPr>
          <p:cNvSpPr txBox="1"/>
          <p:nvPr/>
        </p:nvSpPr>
        <p:spPr>
          <a:xfrm>
            <a:off x="3479155" y="1382230"/>
            <a:ext cx="52887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latin typeface="High Tower Text" panose="02040502050506030303" pitchFamily="18" charset="0"/>
              </a:rPr>
              <a:t>Regionale </a:t>
            </a:r>
            <a:r>
              <a:rPr lang="en-GB" sz="3200" dirty="0" err="1">
                <a:latin typeface="High Tower Text" panose="02040502050506030303" pitchFamily="18" charset="0"/>
              </a:rPr>
              <a:t>Organisationen</a:t>
            </a:r>
            <a:endParaRPr lang="LID4096" sz="3200" dirty="0">
              <a:latin typeface="High Tower Text" panose="020405020505060303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DB8363-A5C5-7216-33BB-8862DF0DB701}"/>
              </a:ext>
            </a:extLst>
          </p:cNvPr>
          <p:cNvSpPr txBox="1"/>
          <p:nvPr/>
        </p:nvSpPr>
        <p:spPr>
          <a:xfrm>
            <a:off x="670156" y="3470258"/>
            <a:ext cx="23327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 err="1">
                <a:latin typeface="High Tower Text" panose="02040502050506030303" pitchFamily="18" charset="0"/>
              </a:rPr>
              <a:t>Touristen</a:t>
            </a:r>
            <a:r>
              <a:rPr lang="en-GB" sz="3200" dirty="0">
                <a:latin typeface="High Tower Text" panose="02040502050506030303" pitchFamily="18" charset="0"/>
              </a:rPr>
              <a:t> &amp; </a:t>
            </a:r>
            <a:r>
              <a:rPr lang="en-GB" sz="3200" dirty="0" err="1">
                <a:latin typeface="High Tower Text" panose="02040502050506030303" pitchFamily="18" charset="0"/>
              </a:rPr>
              <a:t>Einwohner</a:t>
            </a:r>
            <a:endParaRPr lang="LID4096" sz="3200" dirty="0">
              <a:latin typeface="High Tower Text" panose="02040502050506030303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1E99CE-EC01-E9A2-AF92-7E65956D6B80}"/>
              </a:ext>
            </a:extLst>
          </p:cNvPr>
          <p:cNvSpPr txBox="1"/>
          <p:nvPr/>
        </p:nvSpPr>
        <p:spPr>
          <a:xfrm>
            <a:off x="9467579" y="5823623"/>
            <a:ext cx="2013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 err="1">
                <a:latin typeface="High Tower Text" panose="02040502050506030303" pitchFamily="18" charset="0"/>
              </a:rPr>
              <a:t>Geschäfte</a:t>
            </a:r>
            <a:endParaRPr lang="LID4096" sz="3200" dirty="0">
              <a:latin typeface="High Tower Text" panose="02040502050506030303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9A429E-E3B9-79F9-E5ED-6B92A1E004F3}"/>
              </a:ext>
            </a:extLst>
          </p:cNvPr>
          <p:cNvSpPr txBox="1"/>
          <p:nvPr/>
        </p:nvSpPr>
        <p:spPr>
          <a:xfrm>
            <a:off x="3910093" y="5531236"/>
            <a:ext cx="33914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chemeClr val="accent2">
                    <a:lumMod val="75000"/>
                  </a:schemeClr>
                </a:solidFill>
                <a:latin typeface="High Tower Text" panose="02040502050506030303" pitchFamily="18" charset="0"/>
              </a:rPr>
              <a:t>Lokal</a:t>
            </a:r>
            <a:r>
              <a:rPr lang="en-GB" sz="3200" dirty="0">
                <a:latin typeface="High Tower Text" panose="02040502050506030303" pitchFamily="18" charset="0"/>
              </a:rPr>
              <a:t>Schmaus</a:t>
            </a:r>
          </a:p>
        </p:txBody>
      </p:sp>
      <p:pic>
        <p:nvPicPr>
          <p:cNvPr id="8" name="Graphic 7" descr="Woman holding sign">
            <a:extLst>
              <a:ext uri="{FF2B5EF4-FFF2-40B4-BE49-F238E27FC236}">
                <a16:creationId xmlns:a16="http://schemas.microsoft.com/office/drawing/2014/main" id="{9596FCEC-FC3F-3CC6-FEE6-17E5357ADA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15052" y="1509713"/>
            <a:ext cx="1063285" cy="1880011"/>
          </a:xfrm>
          <a:prstGeom prst="rect">
            <a:avLst/>
          </a:prstGeom>
        </p:spPr>
      </p:pic>
      <p:pic>
        <p:nvPicPr>
          <p:cNvPr id="14" name="Graphic 13" descr="Home1 with solid fill">
            <a:extLst>
              <a:ext uri="{FF2B5EF4-FFF2-40B4-BE49-F238E27FC236}">
                <a16:creationId xmlns:a16="http://schemas.microsoft.com/office/drawing/2014/main" id="{233A77AA-0BCA-DA5E-6959-8DAFA44725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32903" y="4410084"/>
            <a:ext cx="1215417" cy="121541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9DE31625-C43E-FEC2-217A-9CAE48FACA53}"/>
              </a:ext>
            </a:extLst>
          </p:cNvPr>
          <p:cNvGrpSpPr/>
          <p:nvPr/>
        </p:nvGrpSpPr>
        <p:grpSpPr>
          <a:xfrm flipH="1">
            <a:off x="10023813" y="3833383"/>
            <a:ext cx="901156" cy="1890103"/>
            <a:chOff x="8438736" y="1475178"/>
            <a:chExt cx="2152650" cy="4515011"/>
          </a:xfrm>
        </p:grpSpPr>
        <p:pic>
          <p:nvPicPr>
            <p:cNvPr id="10" name="Graphic 9" descr="Boy holding a sign">
              <a:extLst>
                <a:ext uri="{FF2B5EF4-FFF2-40B4-BE49-F238E27FC236}">
                  <a16:creationId xmlns:a16="http://schemas.microsoft.com/office/drawing/2014/main" id="{550A505C-EA69-BA91-409E-C7671A2B5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8438736" y="1961114"/>
              <a:ext cx="2152650" cy="4029075"/>
            </a:xfrm>
            <a:prstGeom prst="rect">
              <a:avLst/>
            </a:prstGeom>
          </p:spPr>
        </p:pic>
        <p:pic>
          <p:nvPicPr>
            <p:cNvPr id="11" name="Graphic 10" descr="Man wearing a hat">
              <a:extLst>
                <a:ext uri="{FF2B5EF4-FFF2-40B4-BE49-F238E27FC236}">
                  <a16:creationId xmlns:a16="http://schemas.microsoft.com/office/drawing/2014/main" id="{331947F2-091E-645D-0537-CC97ECAD230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9048090" y="1475178"/>
              <a:ext cx="876300" cy="752475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CCCDF71C-ACA3-869E-3EE8-9B3DDFA8D6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/>
            <a:stretch/>
          </p:blipFill>
          <p:spPr>
            <a:xfrm>
              <a:off x="9375833" y="1760766"/>
              <a:ext cx="357969" cy="378425"/>
            </a:xfrm>
            <a:prstGeom prst="rect">
              <a:avLst/>
            </a:prstGeom>
          </p:spPr>
        </p:pic>
      </p:grpSp>
      <p:pic>
        <p:nvPicPr>
          <p:cNvPr id="17" name="Graphic 16" descr="Home1 with solid fill">
            <a:extLst>
              <a:ext uri="{FF2B5EF4-FFF2-40B4-BE49-F238E27FC236}">
                <a16:creationId xmlns:a16="http://schemas.microsoft.com/office/drawing/2014/main" id="{126FA27E-D2BD-61F1-AF8C-C22BEEF42C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01927" y="271336"/>
            <a:ext cx="753556" cy="753556"/>
          </a:xfrm>
          <a:prstGeom prst="rect">
            <a:avLst/>
          </a:prstGeom>
        </p:spPr>
      </p:pic>
      <p:sp>
        <p:nvSpPr>
          <p:cNvPr id="18" name="Arrow: Right 17">
            <a:extLst>
              <a:ext uri="{FF2B5EF4-FFF2-40B4-BE49-F238E27FC236}">
                <a16:creationId xmlns:a16="http://schemas.microsoft.com/office/drawing/2014/main" id="{9A974681-57E0-F4D7-0E43-B8ACD960F6DD}"/>
              </a:ext>
            </a:extLst>
          </p:cNvPr>
          <p:cNvSpPr/>
          <p:nvPr/>
        </p:nvSpPr>
        <p:spPr>
          <a:xfrm rot="10800000">
            <a:off x="7354880" y="4783271"/>
            <a:ext cx="1880560" cy="400110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1EACA77-C517-D6B7-CC07-756F4B94BC9E}"/>
              </a:ext>
            </a:extLst>
          </p:cNvPr>
          <p:cNvSpPr txBox="1"/>
          <p:nvPr/>
        </p:nvSpPr>
        <p:spPr>
          <a:xfrm>
            <a:off x="7369094" y="4325618"/>
            <a:ext cx="2013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accent2">
                    <a:lumMod val="75000"/>
                  </a:schemeClr>
                </a:solidFill>
                <a:latin typeface="High Tower Text" panose="02040502050506030303" pitchFamily="18" charset="0"/>
              </a:rPr>
              <a:t>Updates</a:t>
            </a:r>
            <a:endParaRPr lang="LID4096" sz="2400" dirty="0">
              <a:solidFill>
                <a:schemeClr val="accent2">
                  <a:lumMod val="75000"/>
                </a:schemeClr>
              </a:solidFill>
              <a:latin typeface="High Tower Text" panose="02040502050506030303" pitchFamily="18" charset="0"/>
            </a:endParaRP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55916D61-0D7C-F140-EAB1-F0CC254A4B32}"/>
              </a:ext>
            </a:extLst>
          </p:cNvPr>
          <p:cNvSpPr/>
          <p:nvPr/>
        </p:nvSpPr>
        <p:spPr>
          <a:xfrm>
            <a:off x="3239251" y="2295220"/>
            <a:ext cx="933107" cy="400110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A93AD2C7-9F14-1668-E6EE-812B576A6AF6}"/>
              </a:ext>
            </a:extLst>
          </p:cNvPr>
          <p:cNvSpPr/>
          <p:nvPr/>
        </p:nvSpPr>
        <p:spPr>
          <a:xfrm rot="16200000">
            <a:off x="5284362" y="3630997"/>
            <a:ext cx="721588" cy="400110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BB0A00-66C5-83BE-2E6D-A75657AA0012}"/>
              </a:ext>
            </a:extLst>
          </p:cNvPr>
          <p:cNvSpPr txBox="1"/>
          <p:nvPr/>
        </p:nvSpPr>
        <p:spPr>
          <a:xfrm>
            <a:off x="4229684" y="3599188"/>
            <a:ext cx="1215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err="1">
                <a:solidFill>
                  <a:schemeClr val="accent2">
                    <a:lumMod val="75000"/>
                  </a:schemeClr>
                </a:solidFill>
                <a:latin typeface="High Tower Text" panose="02040502050506030303" pitchFamily="18" charset="0"/>
              </a:rPr>
              <a:t>Daten</a:t>
            </a:r>
            <a:endParaRPr lang="LID4096" sz="2400" dirty="0">
              <a:solidFill>
                <a:schemeClr val="accent2">
                  <a:lumMod val="75000"/>
                </a:schemeClr>
              </a:solidFill>
              <a:latin typeface="High Tower Text" panose="02040502050506030303" pitchFamily="18" charset="0"/>
            </a:endParaRP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9FEE6D52-C82E-5B77-ED72-E8A43784452F}"/>
              </a:ext>
            </a:extLst>
          </p:cNvPr>
          <p:cNvSpPr/>
          <p:nvPr/>
        </p:nvSpPr>
        <p:spPr>
          <a:xfrm rot="5400000">
            <a:off x="5284362" y="3775144"/>
            <a:ext cx="721588" cy="400110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pic>
        <p:nvPicPr>
          <p:cNvPr id="25" name="Graphic 24" descr="Internet with solid fill">
            <a:extLst>
              <a:ext uri="{FF2B5EF4-FFF2-40B4-BE49-F238E27FC236}">
                <a16:creationId xmlns:a16="http://schemas.microsoft.com/office/drawing/2014/main" id="{B710C07D-1291-ECE0-3C83-DAD8F12EA55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315343" y="1674618"/>
            <a:ext cx="3053751" cy="2015237"/>
          </a:xfrm>
          <a:prstGeom prst="rect">
            <a:avLst/>
          </a:prstGeom>
        </p:spPr>
      </p:pic>
      <p:pic>
        <p:nvPicPr>
          <p:cNvPr id="27" name="Graphic 26" descr="Smart Phone with solid fill">
            <a:extLst>
              <a:ext uri="{FF2B5EF4-FFF2-40B4-BE49-F238E27FC236}">
                <a16:creationId xmlns:a16="http://schemas.microsoft.com/office/drawing/2014/main" id="{75A07D3E-3A44-568B-EB57-0B35D55A00B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918706" y="5266286"/>
            <a:ext cx="914400" cy="914400"/>
          </a:xfrm>
          <a:prstGeom prst="rect">
            <a:avLst/>
          </a:prstGeom>
        </p:spPr>
      </p:pic>
      <p:pic>
        <p:nvPicPr>
          <p:cNvPr id="1026" name="Picture 2" descr="Jurapark Aargau - Regionaler Naturpark - Schweizer Pärke - Link auf Home">
            <a:extLst>
              <a:ext uri="{FF2B5EF4-FFF2-40B4-BE49-F238E27FC236}">
                <a16:creationId xmlns:a16="http://schemas.microsoft.com/office/drawing/2014/main" id="{9ABA4543-57D9-9893-B87F-04A657E725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292" b="-13209"/>
          <a:stretch>
            <a:fillRect/>
          </a:stretch>
        </p:blipFill>
        <p:spPr bwMode="auto">
          <a:xfrm>
            <a:off x="5031583" y="2252349"/>
            <a:ext cx="1633378" cy="662016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1" name="Arrow: Right 30">
            <a:extLst>
              <a:ext uri="{FF2B5EF4-FFF2-40B4-BE49-F238E27FC236}">
                <a16:creationId xmlns:a16="http://schemas.microsoft.com/office/drawing/2014/main" id="{CEA7F7BA-3ECD-51ED-21FF-BA78503F42E3}"/>
              </a:ext>
            </a:extLst>
          </p:cNvPr>
          <p:cNvSpPr/>
          <p:nvPr/>
        </p:nvSpPr>
        <p:spPr>
          <a:xfrm rot="1460260">
            <a:off x="7774265" y="3028172"/>
            <a:ext cx="2259534" cy="400110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9D55E932-1D5C-301C-6DDE-F79D107D80A3}"/>
              </a:ext>
            </a:extLst>
          </p:cNvPr>
          <p:cNvSpPr/>
          <p:nvPr/>
        </p:nvSpPr>
        <p:spPr>
          <a:xfrm rot="12311114" flipV="1">
            <a:off x="7678194" y="2573302"/>
            <a:ext cx="445857" cy="400110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33D444E-A070-F0F2-1BEE-993315BAEC4D}"/>
              </a:ext>
            </a:extLst>
          </p:cNvPr>
          <p:cNvSpPr txBox="1"/>
          <p:nvPr/>
        </p:nvSpPr>
        <p:spPr>
          <a:xfrm>
            <a:off x="7920151" y="3284759"/>
            <a:ext cx="1215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err="1">
                <a:solidFill>
                  <a:schemeClr val="accent2">
                    <a:lumMod val="75000"/>
                  </a:schemeClr>
                </a:solidFill>
                <a:latin typeface="High Tower Text" panose="02040502050506030303" pitchFamily="18" charset="0"/>
              </a:rPr>
              <a:t>Daten</a:t>
            </a:r>
            <a:endParaRPr lang="LID4096" sz="2400" dirty="0">
              <a:solidFill>
                <a:schemeClr val="accent2">
                  <a:lumMod val="75000"/>
                </a:schemeClr>
              </a:solidFill>
              <a:latin typeface="High Tower Text" panose="02040502050506030303" pitchFamily="18" charset="0"/>
            </a:endParaRPr>
          </a:p>
        </p:txBody>
      </p:sp>
      <p:pic>
        <p:nvPicPr>
          <p:cNvPr id="37" name="Graphic 36" descr="Telephone with solid fill">
            <a:extLst>
              <a:ext uri="{FF2B5EF4-FFF2-40B4-BE49-F238E27FC236}">
                <a16:creationId xmlns:a16="http://schemas.microsoft.com/office/drawing/2014/main" id="{83595358-8D47-2698-C7A1-CB4A2F7DDC7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8740962" y="2328166"/>
            <a:ext cx="789211" cy="789211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8059A570-4CAF-98F5-0F27-DD662B230848}"/>
              </a:ext>
            </a:extLst>
          </p:cNvPr>
          <p:cNvSpPr/>
          <p:nvPr/>
        </p:nvSpPr>
        <p:spPr>
          <a:xfrm>
            <a:off x="7614253" y="2153920"/>
            <a:ext cx="2433690" cy="1760612"/>
          </a:xfrm>
          <a:prstGeom prst="rect">
            <a:avLst/>
          </a:prstGeom>
          <a:solidFill>
            <a:srgbClr val="FFFFFF">
              <a:alpha val="67059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57233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8" grpId="0" animBg="1"/>
      <p:bldP spid="19" grpId="0"/>
      <p:bldP spid="21" grpId="0" animBg="1"/>
      <p:bldP spid="22" grpId="0"/>
      <p:bldP spid="23" grpId="0" animBg="1"/>
      <p:bldP spid="3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7F860-FE77-A61D-6159-74895198F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noProof="0" dirty="0">
                <a:solidFill>
                  <a:schemeClr val="accent2">
                    <a:lumMod val="75000"/>
                  </a:schemeClr>
                </a:solidFill>
              </a:rPr>
              <a:t>Geschäfte     </a:t>
            </a:r>
            <a:r>
              <a:rPr lang="de-CH" noProof="0" dirty="0"/>
              <a:t> Praktisch null Aufwand</a:t>
            </a:r>
            <a:endParaRPr lang="LID4096" dirty="0"/>
          </a:p>
        </p:txBody>
      </p:sp>
      <p:pic>
        <p:nvPicPr>
          <p:cNvPr id="4" name="Graphic 3" descr="Home1 with solid fill">
            <a:extLst>
              <a:ext uri="{FF2B5EF4-FFF2-40B4-BE49-F238E27FC236}">
                <a16:creationId xmlns:a16="http://schemas.microsoft.com/office/drawing/2014/main" id="{DDD3D97A-8794-EA35-254D-178F9D6FE4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77847" y="271336"/>
            <a:ext cx="753556" cy="75355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993FCC3-2609-7DD4-6512-1AFE76C96C59}"/>
              </a:ext>
            </a:extLst>
          </p:cNvPr>
          <p:cNvSpPr txBox="1"/>
          <p:nvPr/>
        </p:nvSpPr>
        <p:spPr>
          <a:xfrm>
            <a:off x="838199" y="1272870"/>
            <a:ext cx="47245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 err="1">
                <a:latin typeface="High Tower Text" panose="02040502050506030303" pitchFamily="18" charset="0"/>
              </a:rPr>
              <a:t>Einfaches</a:t>
            </a:r>
            <a:r>
              <a:rPr lang="en-GB" sz="3200" dirty="0">
                <a:latin typeface="High Tower Text" panose="02040502050506030303" pitchFamily="18" charset="0"/>
              </a:rPr>
              <a:t> Management…</a:t>
            </a:r>
            <a:endParaRPr lang="LID4096" sz="3200" dirty="0">
              <a:latin typeface="High Tower Text" panose="02040502050506030303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284F18-82B1-E72D-566A-47ABD6F353CD}"/>
              </a:ext>
            </a:extLst>
          </p:cNvPr>
          <p:cNvSpPr txBox="1"/>
          <p:nvPr/>
        </p:nvSpPr>
        <p:spPr>
          <a:xfrm>
            <a:off x="6450516" y="6079683"/>
            <a:ext cx="49032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latin typeface="High Tower Text" panose="02040502050506030303" pitchFamily="18" charset="0"/>
              </a:rPr>
              <a:t>…</a:t>
            </a:r>
            <a:r>
              <a:rPr lang="en-GB" sz="3200" dirty="0" err="1">
                <a:latin typeface="High Tower Text" panose="02040502050506030303" pitchFamily="18" charset="0"/>
              </a:rPr>
              <a:t>sogar</a:t>
            </a:r>
            <a:r>
              <a:rPr lang="en-GB" sz="3200" dirty="0">
                <a:latin typeface="High Tower Text" panose="02040502050506030303" pitchFamily="18" charset="0"/>
              </a:rPr>
              <a:t> per WhatsApp</a:t>
            </a:r>
            <a:endParaRPr lang="LID4096" sz="3200" dirty="0">
              <a:latin typeface="High Tower Text" panose="02040502050506030303" pitchFamily="18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1F94C01-8E05-D29A-54CD-45FBF2DC516B}"/>
              </a:ext>
            </a:extLst>
          </p:cNvPr>
          <p:cNvGrpSpPr/>
          <p:nvPr/>
        </p:nvGrpSpPr>
        <p:grpSpPr>
          <a:xfrm>
            <a:off x="7284419" y="1391021"/>
            <a:ext cx="3235478" cy="4609149"/>
            <a:chOff x="852808" y="1950021"/>
            <a:chExt cx="3235478" cy="460914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538C397-63DD-1069-05B5-5ABB554C94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5372" b="39403"/>
            <a:stretch>
              <a:fillRect/>
            </a:stretch>
          </p:blipFill>
          <p:spPr>
            <a:xfrm>
              <a:off x="852808" y="1950021"/>
              <a:ext cx="3235478" cy="3856383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C5CF7EB-AA12-0143-2C0C-EB583F037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7114"/>
            <a:stretch>
              <a:fillRect/>
            </a:stretch>
          </p:blipFill>
          <p:spPr>
            <a:xfrm>
              <a:off x="852808" y="5659347"/>
              <a:ext cx="3235478" cy="899823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55135D50-B37F-907D-2001-2190A566F6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946438"/>
            <a:ext cx="4724589" cy="442563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6184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DC711-5350-50BC-6F57-EDD9E6220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ID4096" noProof="0" dirty="0">
                <a:solidFill>
                  <a:schemeClr val="accent2">
                    <a:lumMod val="75000"/>
                  </a:schemeClr>
                </a:solidFill>
              </a:rPr>
              <a:t>Organisationen     </a:t>
            </a:r>
            <a:r>
              <a:rPr lang="LID4096" noProof="0" dirty="0"/>
              <a:t> Umfassende Infos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ADFCBC-E6B8-A232-7BE2-2DF9C28EF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2743"/>
            <a:ext cx="10515600" cy="3297576"/>
          </a:xfrm>
        </p:spPr>
        <p:txBody>
          <a:bodyPr>
            <a:normAutofit/>
          </a:bodyPr>
          <a:lstStyle/>
          <a:p>
            <a:pPr marL="360363" indent="-360363"/>
            <a:r>
              <a:rPr lang="LID4096" sz="3200" noProof="0" dirty="0"/>
              <a:t>Weniger Aufwand</a:t>
            </a:r>
          </a:p>
          <a:p>
            <a:pPr marL="360363" indent="-360363"/>
            <a:endParaRPr lang="LID4096" sz="3200" noProof="0" dirty="0"/>
          </a:p>
          <a:p>
            <a:pPr marL="360363" indent="-360363"/>
            <a:r>
              <a:rPr lang="LID4096" sz="3200" noProof="0" dirty="0"/>
              <a:t>Viel bessere Daten</a:t>
            </a:r>
          </a:p>
          <a:p>
            <a:pPr marL="360363" indent="-360363"/>
            <a:endParaRPr lang="LID4096" sz="3200" noProof="0" dirty="0"/>
          </a:p>
          <a:p>
            <a:pPr marL="360363" indent="-360363"/>
            <a:r>
              <a:rPr lang="LID4096" sz="3200" noProof="0" dirty="0"/>
              <a:t>Umfassenderes Marketing</a:t>
            </a:r>
          </a:p>
        </p:txBody>
      </p:sp>
      <p:pic>
        <p:nvPicPr>
          <p:cNvPr id="4" name="Graphic 3" descr="Home1 with solid fill">
            <a:extLst>
              <a:ext uri="{FF2B5EF4-FFF2-40B4-BE49-F238E27FC236}">
                <a16:creationId xmlns:a16="http://schemas.microsoft.com/office/drawing/2014/main" id="{539E1BA6-EB18-786D-3BCD-3B3995573F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89094" y="271336"/>
            <a:ext cx="753556" cy="753556"/>
          </a:xfrm>
          <a:prstGeom prst="rect">
            <a:avLst/>
          </a:prstGeom>
        </p:spPr>
      </p:pic>
      <p:pic>
        <p:nvPicPr>
          <p:cNvPr id="5" name="Picture 2" descr="Jurapark Aargau - Regionaler Naturpark - Schweizer Pärke - Link auf Home">
            <a:extLst>
              <a:ext uri="{FF2B5EF4-FFF2-40B4-BE49-F238E27FC236}">
                <a16:creationId xmlns:a16="http://schemas.microsoft.com/office/drawing/2014/main" id="{B9ED1886-F69F-750D-3FD9-904D8E3588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292" b="-13209"/>
          <a:stretch>
            <a:fillRect/>
          </a:stretch>
        </p:blipFill>
        <p:spPr bwMode="auto">
          <a:xfrm>
            <a:off x="2096859" y="1980393"/>
            <a:ext cx="1633378" cy="66201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74620E5-922E-F5EA-9017-EB565BE508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5185" y="2734943"/>
            <a:ext cx="2528615" cy="358646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E89CB0-2F98-44F7-C91D-CFCCC87CAC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42650" y="1598970"/>
            <a:ext cx="2362945" cy="348402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11048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1142</TotalTime>
  <Words>131</Words>
  <Application>Microsoft Office PowerPoint</Application>
  <PresentationFormat>Widescreen</PresentationFormat>
  <Paragraphs>46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High Tower Text</vt:lpstr>
      <vt:lpstr>Office Theme</vt:lpstr>
      <vt:lpstr>LokalSchmaus</vt:lpstr>
      <vt:lpstr>Problem      Lokale Angebote finden</vt:lpstr>
      <vt:lpstr>Lösung      Plattform mit Produzenten</vt:lpstr>
      <vt:lpstr>Richtiges Problem      Zeit und Daten</vt:lpstr>
      <vt:lpstr>Richtige Lösung      Digitales Schild</vt:lpstr>
      <vt:lpstr>Demo      User Interface für Geschäfte</vt:lpstr>
      <vt:lpstr>Konzept      Live Angebot der Region</vt:lpstr>
      <vt:lpstr>Geschäfte      Praktisch null Aufwand</vt:lpstr>
      <vt:lpstr>Organisationen      Umfassende Infos</vt:lpstr>
      <vt:lpstr>Publikum      Tagesaktuelle Übersicht</vt:lpstr>
      <vt:lpstr>Nächste Schritte      Auf Los geht's los!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Thomas Buerki</dc:creator>
  <cp:lastModifiedBy>Thomas Buerki</cp:lastModifiedBy>
  <cp:revision>11</cp:revision>
  <dcterms:created xsi:type="dcterms:W3CDTF">2026-02-06T17:26:30Z</dcterms:created>
  <dcterms:modified xsi:type="dcterms:W3CDTF">2026-02-07T13:25:19Z</dcterms:modified>
</cp:coreProperties>
</file>

<file path=docProps/thumbnail.jpeg>
</file>